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sldIdLst>
    <p:sldId id="256" r:id="rId5"/>
    <p:sldId id="265" r:id="rId6"/>
    <p:sldId id="301" r:id="rId7"/>
    <p:sldId id="263" r:id="rId8"/>
    <p:sldId id="262" r:id="rId9"/>
    <p:sldId id="264" r:id="rId10"/>
    <p:sldId id="305" r:id="rId11"/>
    <p:sldId id="271" r:id="rId12"/>
    <p:sldId id="273" r:id="rId13"/>
    <p:sldId id="274" r:id="rId14"/>
    <p:sldId id="276" r:id="rId15"/>
    <p:sldId id="308" r:id="rId16"/>
    <p:sldId id="302" r:id="rId17"/>
    <p:sldId id="269" r:id="rId18"/>
    <p:sldId id="304" r:id="rId19"/>
    <p:sldId id="291" r:id="rId20"/>
    <p:sldId id="292" r:id="rId21"/>
    <p:sldId id="293" r:id="rId22"/>
    <p:sldId id="306" r:id="rId23"/>
    <p:sldId id="307" r:id="rId24"/>
    <p:sldId id="311" r:id="rId25"/>
    <p:sldId id="309" r:id="rId26"/>
    <p:sldId id="29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CA2"/>
    <a:srgbClr val="F1B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804CD-C224-489A-A625-1F0F10D7BE73}" v="12" dt="2020-04-16T19:16:02.574"/>
    <p1510:client id="{43DAC321-ACBE-461C-B89E-D115C6C72E22}" v="2" dt="2020-04-12T03:40:04.856"/>
    <p1510:client id="{FE7F7DEF-4E6C-47C5-938C-B866FF758C8A}" v="1" dt="2020-04-14T19:48:12.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Crystal    LHS - Staff" userId="S::stanleyc@issaquah.wednet.edu::c33a7ddb-ad6e-4e44-8159-f1634621a40d" providerId="AD" clId="Web-{FE7F7DEF-4E6C-47C5-938C-B866FF758C8A}"/>
    <pc:docChg chg="modSld">
      <pc:chgData name="Stanley, Crystal    LHS - Staff" userId="S::stanleyc@issaquah.wednet.edu::c33a7ddb-ad6e-4e44-8159-f1634621a40d" providerId="AD" clId="Web-{FE7F7DEF-4E6C-47C5-938C-B866FF758C8A}" dt="2020-04-14T19:48:12.824" v="0" actId="1076"/>
      <pc:docMkLst>
        <pc:docMk/>
      </pc:docMkLst>
      <pc:sldChg chg="modSp">
        <pc:chgData name="Stanley, Crystal    LHS - Staff" userId="S::stanleyc@issaquah.wednet.edu::c33a7ddb-ad6e-4e44-8159-f1634621a40d" providerId="AD" clId="Web-{FE7F7DEF-4E6C-47C5-938C-B866FF758C8A}" dt="2020-04-14T19:48:12.824" v="0" actId="1076"/>
        <pc:sldMkLst>
          <pc:docMk/>
          <pc:sldMk cId="796023848" sldId="257"/>
        </pc:sldMkLst>
        <pc:picChg chg="mod">
          <ac:chgData name="Stanley, Crystal    LHS - Staff" userId="S::stanleyc@issaquah.wednet.edu::c33a7ddb-ad6e-4e44-8159-f1634621a40d" providerId="AD" clId="Web-{FE7F7DEF-4E6C-47C5-938C-B866FF758C8A}" dt="2020-04-14T19:48:12.824" v="0" actId="1076"/>
          <ac:picMkLst>
            <pc:docMk/>
            <pc:sldMk cId="796023848" sldId="257"/>
            <ac:picMk id="4" creationId="{00000000-0000-0000-0000-000000000000}"/>
          </ac:picMkLst>
        </pc:picChg>
      </pc:sldChg>
    </pc:docChg>
  </pc:docChgLst>
  <pc:docChgLst>
    <pc:chgData name="Johnson, Kaitlin" userId="S::johnsonk2@issaquah.wednet.edu::c3d2aedd-bc80-4c93-8baa-7f1d35771d4d" providerId="AD" clId="Web-{1BE804CD-C224-489A-A625-1F0F10D7BE73}"/>
    <pc:docChg chg="modSld">
      <pc:chgData name="Johnson, Kaitlin" userId="S::johnsonk2@issaquah.wednet.edu::c3d2aedd-bc80-4c93-8baa-7f1d35771d4d" providerId="AD" clId="Web-{1BE804CD-C224-489A-A625-1F0F10D7BE73}" dt="2020-04-16T19:16:02.527" v="7" actId="1076"/>
      <pc:docMkLst>
        <pc:docMk/>
      </pc:docMkLst>
      <pc:sldChg chg="modSp">
        <pc:chgData name="Johnson, Kaitlin" userId="S::johnsonk2@issaquah.wednet.edu::c3d2aedd-bc80-4c93-8baa-7f1d35771d4d" providerId="AD" clId="Web-{1BE804CD-C224-489A-A625-1F0F10D7BE73}" dt="2020-04-16T19:16:02.527" v="7" actId="1076"/>
        <pc:sldMkLst>
          <pc:docMk/>
          <pc:sldMk cId="796023848" sldId="257"/>
        </pc:sldMkLst>
        <pc:picChg chg="mod">
          <ac:chgData name="Johnson, Kaitlin" userId="S::johnsonk2@issaquah.wednet.edu::c3d2aedd-bc80-4c93-8baa-7f1d35771d4d" providerId="AD" clId="Web-{1BE804CD-C224-489A-A625-1F0F10D7BE73}" dt="2020-04-16T19:16:02.527" v="7" actId="1076"/>
          <ac:picMkLst>
            <pc:docMk/>
            <pc:sldMk cId="796023848" sldId="257"/>
            <ac:picMk id="4" creationId="{00000000-0000-0000-0000-000000000000}"/>
          </ac:picMkLst>
        </pc:picChg>
      </pc:sldChg>
      <pc:sldChg chg="modSp">
        <pc:chgData name="Johnson, Kaitlin" userId="S::johnsonk2@issaquah.wednet.edu::c3d2aedd-bc80-4c93-8baa-7f1d35771d4d" providerId="AD" clId="Web-{1BE804CD-C224-489A-A625-1F0F10D7BE73}" dt="2020-04-16T19:13:32.245" v="5" actId="20577"/>
        <pc:sldMkLst>
          <pc:docMk/>
          <pc:sldMk cId="1651214673" sldId="265"/>
        </pc:sldMkLst>
        <pc:spChg chg="mod">
          <ac:chgData name="Johnson, Kaitlin" userId="S::johnsonk2@issaquah.wednet.edu::c3d2aedd-bc80-4c93-8baa-7f1d35771d4d" providerId="AD" clId="Web-{1BE804CD-C224-489A-A625-1F0F10D7BE73}" dt="2020-04-16T19:13:32.245" v="5" actId="20577"/>
          <ac:spMkLst>
            <pc:docMk/>
            <pc:sldMk cId="1651214673" sldId="265"/>
            <ac:spMk id="3" creationId="{00000000-0000-0000-0000-000000000000}"/>
          </ac:spMkLst>
        </pc:spChg>
      </pc:sldChg>
    </pc:docChg>
  </pc:docChgLst>
  <pc:docChgLst>
    <pc:chgData name="Mallamo, Jaime" userId="S::mallamoj@issaquah.wednet.edu::1d93b77e-50b0-48e5-b046-67d83b06355e" providerId="AD" clId="Web-{43DAC321-ACBE-461C-B89E-D115C6C72E22}"/>
    <pc:docChg chg="modSld">
      <pc:chgData name="Mallamo, Jaime" userId="S::mallamoj@issaquah.wednet.edu::1d93b77e-50b0-48e5-b046-67d83b06355e" providerId="AD" clId="Web-{43DAC321-ACBE-461C-B89E-D115C6C72E22}" dt="2020-04-12T03:40:04.856" v="1" actId="1076"/>
      <pc:docMkLst>
        <pc:docMk/>
      </pc:docMkLst>
      <pc:sldChg chg="modSp">
        <pc:chgData name="Mallamo, Jaime" userId="S::mallamoj@issaquah.wednet.edu::1d93b77e-50b0-48e5-b046-67d83b06355e" providerId="AD" clId="Web-{43DAC321-ACBE-461C-B89E-D115C6C72E22}" dt="2020-04-12T03:40:04.856" v="1" actId="1076"/>
        <pc:sldMkLst>
          <pc:docMk/>
          <pc:sldMk cId="796023848" sldId="257"/>
        </pc:sldMkLst>
        <pc:picChg chg="mod">
          <ac:chgData name="Mallamo, Jaime" userId="S::mallamoj@issaquah.wednet.edu::1d93b77e-50b0-48e5-b046-67d83b06355e" providerId="AD" clId="Web-{43DAC321-ACBE-461C-B89E-D115C6C72E22}" dt="2020-04-12T03:40:04.856" v="1" actId="1076"/>
          <ac:picMkLst>
            <pc:docMk/>
            <pc:sldMk cId="796023848" sldId="257"/>
            <ac:picMk id="4" creationId="{00000000-0000-0000-0000-000000000000}"/>
          </ac:picMkLst>
        </pc:picChg>
      </pc:sldChg>
      <pc:sldChg chg="modSp">
        <pc:chgData name="Mallamo, Jaime" userId="S::mallamoj@issaquah.wednet.edu::1d93b77e-50b0-48e5-b046-67d83b06355e" providerId="AD" clId="Web-{43DAC321-ACBE-461C-B89E-D115C6C72E22}" dt="2020-04-11T22:38:46.418" v="0" actId="1076"/>
        <pc:sldMkLst>
          <pc:docMk/>
          <pc:sldMk cId="3284150015" sldId="287"/>
        </pc:sldMkLst>
        <pc:picChg chg="mod">
          <ac:chgData name="Mallamo, Jaime" userId="S::mallamoj@issaquah.wednet.edu::1d93b77e-50b0-48e5-b046-67d83b06355e" providerId="AD" clId="Web-{43DAC321-ACBE-461C-B89E-D115C6C72E22}" dt="2020-04-11T22:38:46.418" v="0" actId="1076"/>
          <ac:picMkLst>
            <pc:docMk/>
            <pc:sldMk cId="3284150015" sldId="287"/>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8ED600-4694-4246-A012-8BA0A527097B}"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221446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488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41456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9396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8ED600-4694-4246-A012-8BA0A527097B}"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978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ED600-4694-4246-A012-8BA0A527097B}"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96185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ED600-4694-4246-A012-8BA0A527097B}"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4951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ED600-4694-4246-A012-8BA0A527097B}" type="datetimeFigureOut">
              <a:rPr lang="en-US" smtClean="0"/>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8784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D600-4694-4246-A012-8BA0A527097B}" type="datetimeFigureOut">
              <a:rPr lang="en-US" smtClean="0"/>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20188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2366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51034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D600-4694-4246-A012-8BA0A527097B}" type="datetimeFigureOut">
              <a:rPr lang="en-US" smtClean="0"/>
              <a:t>5/25/2020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C93C3-D289-4967-B4CA-9AD13DDFDD61}" type="slidenum">
              <a:rPr lang="en-US" smtClean="0"/>
              <a:t>‹#›</a:t>
            </a:fld>
            <a:endParaRPr lang="en-US"/>
          </a:p>
        </p:txBody>
      </p:sp>
    </p:spTree>
    <p:extLst>
      <p:ext uri="{BB962C8B-B14F-4D97-AF65-F5344CB8AC3E}">
        <p14:creationId xmlns:p14="http://schemas.microsoft.com/office/powerpoint/2010/main" val="274447164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MJ6FIPuhYk0"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6" Type="http://schemas.openxmlformats.org/officeDocument/2006/relationships/hyperlink" Target="https://youtu.be/LtDuNRxAlZw" TargetMode="External"/><Relationship Id="rId5" Type="http://schemas.openxmlformats.org/officeDocument/2006/relationships/hyperlink" Target="https://youtu.be/FUNgI91cNm4" TargetMode="External"/><Relationship Id="rId4" Type="http://schemas.openxmlformats.org/officeDocument/2006/relationships/hyperlink" Target="https://issaquahwa.boardmakeronline.com/student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S1_EIK16FD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yping.com/student/log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xl.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4" Type="http://schemas.openxmlformats.org/officeDocument/2006/relationships/hyperlink" Target="https://wow.boomlearning.com/classroom/mrshu.kdhwb/5xwntf"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143sped.weebly.com/online-resources.html"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5" Type="http://schemas.openxmlformats.org/officeDocument/2006/relationships/hyperlink" Target="https://wow.boomlearning.com/classroom/mrshu.kdhwb/5xwntf" TargetMode="External"/><Relationship Id="rId4" Type="http://schemas.openxmlformats.org/officeDocument/2006/relationships/hyperlink" Target="https://issaquahwa.boardmakeronline.com/stud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 Id="rId4" Type="http://schemas.openxmlformats.org/officeDocument/2006/relationships/hyperlink" Target="https://www.n2y.com/news-2-you/"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forms.office.com/Pages/ResponsePage.aspx?id=8nAYNexOdUyAWk20-BGuoQywDjcKDZtDpxHpSuo7WyJURFhUQkk1M1FZUDM4QUQ0WUs0OUEyVkNISS4u" TargetMode="External"/><Relationship Id="rId2" Type="http://schemas.openxmlformats.org/officeDocument/2006/relationships/hyperlink" Target="https://docs.google.com/forms/d/e/1FAIpQLSc82WzgTulctggOxEGTWHj38TkmChFpc2t6gSpUn4KBJ7vfAg/viewform?usp=sf_lin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Daily%20Schedul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hummellr\Desktop\SHS%20LRC%202%20WEEK%20THREE%20-ZONES%20OF%20REGULATION%20PART%202.pptx" TargetMode="External"/><Relationship Id="rId2" Type="http://schemas.openxmlformats.org/officeDocument/2006/relationships/hyperlink" Target="https://wow.boomlearning.com/hyperplay/jixxknGX5DuP7vod7/t72WWK8zfn65kZ8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kidsa-z.com/"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4" Type="http://schemas.openxmlformats.org/officeDocument/2006/relationships/hyperlink" Target="https://issaquahwa.boardmakeronline.com/stud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kidsa-z.com/" TargetMode="External"/><Relationship Id="rId2" Type="http://schemas.openxmlformats.org/officeDocument/2006/relationships/hyperlink" Target="https://www.n2y.com/news-2-you/" TargetMode="External"/><Relationship Id="rId1" Type="http://schemas.openxmlformats.org/officeDocument/2006/relationships/slideLayout" Target="../slideLayouts/slideLayout2.xml"/><Relationship Id="rId4" Type="http://schemas.openxmlformats.org/officeDocument/2006/relationships/hyperlink" Target="https://wow.boomlearning.com/classroom/mrshu.kdhwb/5xwnt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143sped.weebly.com/online-resources.html" TargetMode="External"/><Relationship Id="rId2" Type="http://schemas.openxmlformats.org/officeDocument/2006/relationships/hyperlink" Target="http://www.raz-plus.com/" TargetMode="External"/><Relationship Id="rId1" Type="http://schemas.openxmlformats.org/officeDocument/2006/relationships/slideLayout" Target="../slideLayouts/slideLayout2.xml"/><Relationship Id="rId6" Type="http://schemas.openxmlformats.org/officeDocument/2006/relationships/hyperlink" Target="https://www.qfc.com/weeklyad?ds_rl=1281338&amp;cid=ps_adw_ogs.brand.circulars_t:qfc+weekly+ad&amp;gclid=CjwKCAjw2a32BRBXEiwAUcugiDBP-B0KKUBdv8zrtaonANWUhFfTMuV9BEHujurO7PPVyURrrCQTEBoCrNAQAvD_BwE&amp;gclsrc=aw.ds" TargetMode="External"/><Relationship Id="rId5" Type="http://schemas.openxmlformats.org/officeDocument/2006/relationships/hyperlink" Target="https://wow.boomlearning.com/classroom" TargetMode="External"/><Relationship Id="rId4" Type="http://schemas.openxmlformats.org/officeDocument/2006/relationships/hyperlink" Target="https://issaquahwa.boardmakeronline.com/studen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SHS LRCII Remote Learning</a:t>
            </a:r>
            <a:r>
              <a:rPr lang="en-US" dirty="0"/>
              <a:t/>
            </a:r>
            <a:br>
              <a:rPr lang="en-US" dirty="0"/>
            </a:br>
            <a:r>
              <a:rPr lang="en-US" sz="4400" dirty="0"/>
              <a:t>For the week of </a:t>
            </a:r>
            <a:r>
              <a:rPr lang="en-US" sz="4400" dirty="0" smtClean="0"/>
              <a:t>May </a:t>
            </a:r>
            <a:r>
              <a:rPr lang="en-US" sz="4400" dirty="0" smtClean="0"/>
              <a:t>26</a:t>
            </a:r>
            <a:r>
              <a:rPr lang="en-US" sz="4400" dirty="0" smtClean="0"/>
              <a:t>th</a:t>
            </a:r>
            <a:endParaRPr lang="en-US" sz="4400" dirty="0"/>
          </a:p>
        </p:txBody>
      </p:sp>
      <p:sp>
        <p:nvSpPr>
          <p:cNvPr id="3" name="Subtitle 2"/>
          <p:cNvSpPr>
            <a:spLocks noGrp="1"/>
          </p:cNvSpPr>
          <p:nvPr>
            <p:ph type="subTitle" idx="1"/>
          </p:nvPr>
        </p:nvSpPr>
        <p:spPr>
          <a:xfrm>
            <a:off x="1524000" y="3948544"/>
            <a:ext cx="9144000" cy="1309255"/>
          </a:xfrm>
        </p:spPr>
        <p:txBody>
          <a:bodyPr>
            <a:normAutofit/>
          </a:bodyPr>
          <a:lstStyle/>
          <a:p>
            <a:r>
              <a:rPr lang="en-US" dirty="0"/>
              <a:t>Welcome to </a:t>
            </a:r>
            <a:r>
              <a:rPr lang="en-US" dirty="0" smtClean="0"/>
              <a:t>our online classroom!</a:t>
            </a:r>
          </a:p>
          <a:p>
            <a:r>
              <a:rPr lang="en-US" dirty="0" smtClean="0"/>
              <a:t>This PowerPoint has been set up for you for the week of </a:t>
            </a:r>
            <a:r>
              <a:rPr lang="en-US" b="1" u="sng" dirty="0" smtClean="0"/>
              <a:t>May </a:t>
            </a:r>
            <a:r>
              <a:rPr lang="en-US" b="1" u="sng" dirty="0" smtClean="0"/>
              <a:t>26</a:t>
            </a:r>
            <a:r>
              <a:rPr lang="en-US" b="1" u="sng" dirty="0" smtClean="0"/>
              <a:t>th</a:t>
            </a:r>
            <a:r>
              <a:rPr lang="en-US" b="1" u="sng" baseline="30000" dirty="0" smtClean="0"/>
              <a:t>th</a:t>
            </a:r>
            <a:r>
              <a:rPr lang="en-US" b="1" u="sng" dirty="0" smtClean="0"/>
              <a:t>!</a:t>
            </a:r>
            <a:endParaRPr lang="en-US" b="1" u="sng" dirty="0"/>
          </a:p>
        </p:txBody>
      </p:sp>
    </p:spTree>
    <p:extLst>
      <p:ext uri="{BB962C8B-B14F-4D97-AF65-F5344CB8AC3E}">
        <p14:creationId xmlns:p14="http://schemas.microsoft.com/office/powerpoint/2010/main" val="1324003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3486649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the community. It is intended to last </a:t>
            </a:r>
            <a:r>
              <a:rPr lang="en-US" dirty="0" smtClean="0"/>
              <a:t>15 to 30 minutes, </a:t>
            </a:r>
            <a:r>
              <a:rPr lang="en-US" dirty="0"/>
              <a:t>depending on the virtual field </a:t>
            </a:r>
            <a:r>
              <a:rPr lang="en-US" dirty="0" smtClean="0"/>
              <a:t>trip or video. </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50769350"/>
              </p:ext>
            </p:extLst>
          </p:nvPr>
        </p:nvGraphicFramePr>
        <p:xfrm>
          <a:off x="1510145" y="3321051"/>
          <a:ext cx="8880765" cy="2282825"/>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800" dirty="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solidFill>
                            <a:schemeClr val="tx1"/>
                          </a:solidFill>
                          <a:effectLst/>
                          <a:latin typeface="Calibri" panose="020F0502020204030204" pitchFamily="34" charset="0"/>
                          <a:cs typeface="Times New Roman" panose="02020603050405020304" pitchFamily="18" charset="0"/>
                        </a:rPr>
                        <a:t>NO</a:t>
                      </a:r>
                      <a:r>
                        <a:rPr lang="en-US" sz="1800" baseline="0" dirty="0" smtClean="0">
                          <a:solidFill>
                            <a:schemeClr val="tx1"/>
                          </a:solidFill>
                          <a:effectLst/>
                          <a:latin typeface="Calibri" panose="020F0502020204030204" pitchFamily="34" charset="0"/>
                          <a:cs typeface="Times New Roman" panose="02020603050405020304" pitchFamily="18" charset="0"/>
                        </a:rPr>
                        <a:t> SCHOOL</a:t>
                      </a:r>
                      <a:endParaRPr lang="en-US" sz="2000" dirty="0">
                        <a:solidFill>
                          <a:schemeClr val="tx1"/>
                        </a:solidFill>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2000" b="0" dirty="0" smtClean="0">
                          <a:solidFill>
                            <a:schemeClr val="tx1"/>
                          </a:solidFill>
                          <a:effectLst/>
                          <a:hlinkClick r:id="rId3"/>
                        </a:rPr>
                        <a:t>A Day with a Police Officer</a:t>
                      </a:r>
                      <a:endParaRPr lang="en-US" sz="2000" b="0" dirty="0" smtClean="0">
                        <a:solidFill>
                          <a:schemeClr val="tx1"/>
                        </a:solidFill>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1800" dirty="0" smtClean="0">
                          <a:effectLst/>
                          <a:hlinkClick r:id="rId5"/>
                        </a:rPr>
                        <a:t>Do you have what it takes?</a:t>
                      </a:r>
                      <a:endParaRPr lang="en-US" sz="1800" dirty="0" smtClean="0">
                        <a:effectLst/>
                      </a:endParaRPr>
                    </a:p>
                    <a:p>
                      <a:pPr marL="0" marR="0" algn="ctr">
                        <a:lnSpc>
                          <a:spcPct val="107000"/>
                        </a:lnSpc>
                        <a:spcBef>
                          <a:spcPts val="0"/>
                        </a:spcBef>
                        <a:spcAft>
                          <a:spcPts val="0"/>
                        </a:spcAft>
                      </a:pPr>
                      <a:r>
                        <a:rPr lang="en-US" sz="1800" dirty="0">
                          <a:effectLst/>
                        </a:rPr>
                        <a:t> </a:t>
                      </a:r>
                      <a:endParaRPr lang="en-US" sz="18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CBI Job Video:</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Police Officer</a:t>
                      </a: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1400" b="0" u="none" dirty="0" smtClean="0">
                          <a:solidFill>
                            <a:schemeClr val="tx1"/>
                          </a:solidFill>
                          <a:effectLst/>
                          <a:hlinkClick r:id="rId6"/>
                        </a:rPr>
                        <a:t>What you should know to become a police officer</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CBI Job Video:</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Police Officer</a:t>
                      </a:r>
                    </a:p>
                    <a:p>
                      <a:pPr marL="0" marR="0" algn="ctr">
                        <a:lnSpc>
                          <a:spcPct val="107000"/>
                        </a:lnSpc>
                        <a:spcBef>
                          <a:spcPts val="0"/>
                        </a:spcBef>
                        <a:spcAft>
                          <a:spcPts val="0"/>
                        </a:spcAft>
                      </a:pPr>
                      <a:endParaRPr lang="en-US" sz="1100" dirty="0" smtClean="0">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7"/>
                        </a:rPr>
                        <a:t>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Get a Job</a:t>
                      </a: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86121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a:t>
            </a:r>
            <a:r>
              <a:rPr lang="en-US" dirty="0" smtClean="0"/>
              <a:t>some Physical Education. This is VOLUNTARY or access Mrs. Wince’s assignments for the week.</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17557669"/>
              </p:ext>
            </p:extLst>
          </p:nvPr>
        </p:nvGraphicFramePr>
        <p:xfrm>
          <a:off x="1510145" y="332105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NO SCHOOL</a:t>
                      </a:r>
                      <a:endParaRPr lang="en-US" sz="2000" dirty="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With Ms. Natalia!</a:t>
                      </a:r>
                      <a:endParaRPr lang="en-US" sz="2000" dirty="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800" dirty="0" smtClean="0">
                        <a:solidFill>
                          <a:schemeClr val="tx1"/>
                        </a:solidFill>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hlinkClick r:id="rId2"/>
                        </a:rPr>
                        <a:t>Brain Gym</a:t>
                      </a:r>
                      <a:endParaRPr lang="en-US" sz="1800" dirty="0" smtClean="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solidFill>
                          <a:schemeClr val="tx1"/>
                        </a:solidFill>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626907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Independent Work 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a:t>
            </a:r>
            <a:r>
              <a:rPr lang="en-US" dirty="0" smtClean="0"/>
              <a:t>work that the student has already mastered</a:t>
            </a:r>
            <a:r>
              <a:rPr lang="en-US" dirty="0"/>
              <a:t>. You can choose to do all three activities if you want to extend your child’s online school or choose one per day. </a:t>
            </a:r>
          </a:p>
          <a:p>
            <a:endParaRPr lang="en-US" dirty="0"/>
          </a:p>
        </p:txBody>
      </p:sp>
    </p:spTree>
    <p:extLst>
      <p:ext uri="{BB962C8B-B14F-4D97-AF65-F5344CB8AC3E}">
        <p14:creationId xmlns:p14="http://schemas.microsoft.com/office/powerpoint/2010/main" val="403559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Independent 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sp>
        <p:nvSpPr>
          <p:cNvPr id="5" name="TextBox 4"/>
          <p:cNvSpPr txBox="1"/>
          <p:nvPr/>
        </p:nvSpPr>
        <p:spPr>
          <a:xfrm>
            <a:off x="3463637" y="2867891"/>
            <a:ext cx="4197928" cy="3077766"/>
          </a:xfrm>
          <a:prstGeom prst="rect">
            <a:avLst/>
          </a:prstGeom>
          <a:solidFill>
            <a:schemeClr val="accent6">
              <a:lumMod val="60000"/>
              <a:lumOff val="40000"/>
            </a:schemeClr>
          </a:solidFill>
        </p:spPr>
        <p:txBody>
          <a:bodyPr wrap="square" rtlCol="0">
            <a:spAutoFit/>
          </a:bodyPr>
          <a:lstStyle/>
          <a:p>
            <a:pPr algn="ctr"/>
            <a:r>
              <a:rPr lang="en-US" sz="5400" dirty="0" smtClean="0">
                <a:hlinkClick r:id="rId2"/>
              </a:rPr>
              <a:t>Typing</a:t>
            </a:r>
            <a:endParaRPr lang="en-US" sz="5400" dirty="0" smtClean="0"/>
          </a:p>
          <a:p>
            <a:pPr algn="ctr"/>
            <a:endParaRPr lang="en-US" sz="2000" dirty="0" smtClean="0"/>
          </a:p>
          <a:p>
            <a:pPr algn="ctr"/>
            <a:endParaRPr lang="en-US" sz="2000" dirty="0"/>
          </a:p>
          <a:p>
            <a:pPr algn="ctr"/>
            <a:r>
              <a:rPr lang="en-US" sz="2000" dirty="0" smtClean="0"/>
              <a:t>*Log in and Start Typing!</a:t>
            </a:r>
          </a:p>
          <a:p>
            <a:pPr algn="ctr"/>
            <a:endParaRPr lang="en-US" sz="2000" dirty="0"/>
          </a:p>
          <a:p>
            <a:pPr algn="ctr"/>
            <a:endParaRPr lang="en-US" sz="2000" dirty="0" smtClean="0"/>
          </a:p>
          <a:p>
            <a:pPr algn="ctr"/>
            <a:endParaRPr lang="en-US" sz="2000" dirty="0"/>
          </a:p>
          <a:p>
            <a:pPr algn="ctr"/>
            <a:endParaRPr lang="en-US" sz="2000" dirty="0"/>
          </a:p>
        </p:txBody>
      </p:sp>
    </p:spTree>
    <p:extLst>
      <p:ext uri="{BB962C8B-B14F-4D97-AF65-F5344CB8AC3E}">
        <p14:creationId xmlns:p14="http://schemas.microsoft.com/office/powerpoint/2010/main" val="1730563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Math </a:t>
            </a:r>
            <a:r>
              <a:rPr lang="en-US" b="1" dirty="0"/>
              <a:t>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b="1" dirty="0" smtClean="0">
                <a:solidFill>
                  <a:srgbClr val="FF0000"/>
                </a:solidFill>
              </a:rPr>
              <a:t>IF not working at this time, then choose Math Boom Cards or L3 Math Skills on individual student profiles</a:t>
            </a:r>
            <a:endParaRPr lang="en-US" b="1" dirty="0">
              <a:solidFill>
                <a:srgbClr val="FF0000"/>
              </a:solidFill>
            </a:endParaRPr>
          </a:p>
          <a:p>
            <a:endParaRPr lang="en-US" dirty="0"/>
          </a:p>
        </p:txBody>
      </p:sp>
      <p:sp>
        <p:nvSpPr>
          <p:cNvPr id="5" name="TextBox 4"/>
          <p:cNvSpPr txBox="1"/>
          <p:nvPr/>
        </p:nvSpPr>
        <p:spPr>
          <a:xfrm>
            <a:off x="3560618" y="2867891"/>
            <a:ext cx="4017818" cy="3108543"/>
          </a:xfrm>
          <a:prstGeom prst="rect">
            <a:avLst/>
          </a:prstGeom>
          <a:solidFill>
            <a:schemeClr val="accent1">
              <a:lumMod val="40000"/>
              <a:lumOff val="60000"/>
            </a:schemeClr>
          </a:solidFill>
        </p:spPr>
        <p:txBody>
          <a:bodyPr wrap="square" rtlCol="0">
            <a:spAutoFit/>
          </a:bodyPr>
          <a:lstStyle/>
          <a:p>
            <a:pPr algn="ctr"/>
            <a:r>
              <a:rPr lang="en-US" sz="5400" b="1" dirty="0" smtClean="0">
                <a:hlinkClick r:id="rId2"/>
              </a:rPr>
              <a:t>IXL</a:t>
            </a:r>
            <a:endParaRPr lang="en-US" sz="5400" b="1" dirty="0" smtClean="0"/>
          </a:p>
          <a:p>
            <a:pPr algn="ctr"/>
            <a:endParaRPr lang="en-US" sz="2000" b="1" dirty="0" smtClean="0"/>
          </a:p>
          <a:p>
            <a:pPr algn="ctr"/>
            <a:endParaRPr lang="en-US" sz="2000" b="1" dirty="0"/>
          </a:p>
          <a:p>
            <a:pPr algn="ctr"/>
            <a:r>
              <a:rPr lang="en-US" sz="2400" dirty="0" smtClean="0"/>
              <a:t>*Go to Recommendations</a:t>
            </a:r>
          </a:p>
          <a:p>
            <a:pPr algn="ctr"/>
            <a:r>
              <a:rPr lang="en-US" sz="2400" dirty="0" smtClean="0"/>
              <a:t>*Same Program All Week</a:t>
            </a:r>
            <a:endParaRPr lang="en-US" sz="2400" dirty="0"/>
          </a:p>
          <a:p>
            <a:pPr algn="ctr"/>
            <a:endParaRPr lang="en-US" sz="5400" b="1" dirty="0"/>
          </a:p>
        </p:txBody>
      </p:sp>
    </p:spTree>
    <p:extLst>
      <p:ext uri="{BB962C8B-B14F-4D97-AF65-F5344CB8AC3E}">
        <p14:creationId xmlns:p14="http://schemas.microsoft.com/office/powerpoint/2010/main" val="251324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Skills and Emotional </a:t>
            </a:r>
            <a:r>
              <a:rPr lang="en-US" b="1" dirty="0" smtClean="0"/>
              <a:t>Health:</a:t>
            </a:r>
            <a:endParaRPr lang="en-US" b="1" dirty="0"/>
          </a:p>
        </p:txBody>
      </p:sp>
      <p:sp>
        <p:nvSpPr>
          <p:cNvPr id="3" name="Content Placeholder 2"/>
          <p:cNvSpPr>
            <a:spLocks noGrp="1"/>
          </p:cNvSpPr>
          <p:nvPr>
            <p:ph idx="1"/>
          </p:nvPr>
        </p:nvSpPr>
        <p:spPr/>
        <p:txBody>
          <a:bodyPr/>
          <a:lstStyle/>
          <a:p>
            <a:r>
              <a:rPr lang="en-US" dirty="0"/>
              <a:t>Note to caregivers: The following time in the schedule is to focus on supporting your child’s social skills and emotional well being and is intended to last about </a:t>
            </a:r>
            <a:r>
              <a:rPr lang="en-US" dirty="0" smtClean="0"/>
              <a:t>20 </a:t>
            </a:r>
            <a:r>
              <a:rPr lang="en-US" dirty="0"/>
              <a:t>minutes. </a:t>
            </a:r>
          </a:p>
        </p:txBody>
      </p:sp>
      <p:graphicFrame>
        <p:nvGraphicFramePr>
          <p:cNvPr id="4" name="Table 3"/>
          <p:cNvGraphicFramePr>
            <a:graphicFrameLocks noGrp="1"/>
          </p:cNvGraphicFramePr>
          <p:nvPr>
            <p:extLst>
              <p:ext uri="{D42A27DB-BD31-4B8C-83A1-F6EECF244321}">
                <p14:modId xmlns:p14="http://schemas.microsoft.com/office/powerpoint/2010/main" val="1333474826"/>
              </p:ext>
            </p:extLst>
          </p:nvPr>
        </p:nvGraphicFramePr>
        <p:xfrm>
          <a:off x="1510145" y="332105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800" dirty="0" smtClean="0">
                          <a:solidFill>
                            <a:schemeClr val="tx1"/>
                          </a:solidFill>
                          <a:effectLst/>
                        </a:rPr>
                        <a:t>NO SCHOOL</a:t>
                      </a:r>
                      <a:r>
                        <a:rPr lang="en-US" sz="1800" dirty="0">
                          <a:solidFill>
                            <a:schemeClr val="tx1"/>
                          </a:solidFill>
                          <a:effectLst/>
                        </a:rPr>
                        <a:t> </a:t>
                      </a:r>
                      <a:endParaRPr lang="en-US" sz="18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SLP/OT current lesson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Microsoft TEAMS—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Spartan Special Services and Remote Learning</a:t>
                      </a: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4"/>
                        </a:rPr>
                        <a:t>Social Skills-Boom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ONE social skills activity</a:t>
                      </a:r>
                    </a:p>
                    <a:p>
                      <a:pPr marL="0" marR="0" algn="ctr">
                        <a:lnSpc>
                          <a:spcPct val="107000"/>
                        </a:lnSpc>
                        <a:spcBef>
                          <a:spcPts val="0"/>
                        </a:spcBef>
                        <a:spcAft>
                          <a:spcPts val="0"/>
                        </a:spcAft>
                      </a:pP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smtClean="0">
                          <a:effectLst/>
                          <a:hlinkClick r:id="rId4"/>
                        </a:rPr>
                        <a:t>Social Skills-Boom cards</a:t>
                      </a:r>
                      <a:r>
                        <a:rPr lang="en-US" sz="1600" dirty="0" smtClean="0">
                          <a:effectLst/>
                        </a:rPr>
                        <a:t> </a:t>
                      </a:r>
                    </a:p>
                    <a:p>
                      <a:pPr marL="0" marR="0" algn="ctr">
                        <a:lnSpc>
                          <a:spcPct val="107000"/>
                        </a:lnSpc>
                        <a:spcBef>
                          <a:spcPts val="0"/>
                        </a:spcBef>
                        <a:spcAft>
                          <a:spcPts val="0"/>
                        </a:spcAft>
                      </a:pPr>
                      <a:endParaRPr lang="en-US" sz="2000" baseline="0" dirty="0" smtClean="0">
                        <a:solidFill>
                          <a:schemeClr val="tx1"/>
                        </a:solidFill>
                        <a:effectLst/>
                      </a:endParaRPr>
                    </a:p>
                    <a:p>
                      <a:pPr marL="0" marR="0" algn="ctr">
                        <a:lnSpc>
                          <a:spcPct val="107000"/>
                        </a:lnSpc>
                        <a:spcBef>
                          <a:spcPts val="0"/>
                        </a:spcBef>
                        <a:spcAft>
                          <a:spcPts val="0"/>
                        </a:spcAft>
                      </a:pPr>
                      <a:r>
                        <a:rPr lang="en-US" sz="1400" b="0" baseline="0" dirty="0" smtClean="0">
                          <a:solidFill>
                            <a:schemeClr val="tx1"/>
                          </a:solidFill>
                          <a:effectLst/>
                        </a:rPr>
                        <a:t>Choose TWO social skills activities</a:t>
                      </a:r>
                      <a:endParaRPr lang="en-US" sz="20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600" dirty="0" smtClean="0">
                          <a:solidFill>
                            <a:schemeClr val="tx1"/>
                          </a:solidFill>
                          <a:effectLst/>
                        </a:rPr>
                        <a:t>Social Group with</a:t>
                      </a:r>
                      <a:r>
                        <a:rPr lang="en-US" sz="1600" baseline="0" dirty="0" smtClean="0">
                          <a:solidFill>
                            <a:schemeClr val="tx1"/>
                          </a:solidFill>
                          <a:effectLst/>
                        </a:rPr>
                        <a:t> Class</a:t>
                      </a:r>
                    </a:p>
                    <a:p>
                      <a:pPr marL="0" marR="0" algn="ctr">
                        <a:lnSpc>
                          <a:spcPct val="107000"/>
                        </a:lnSpc>
                        <a:spcBef>
                          <a:spcPts val="0"/>
                        </a:spcBef>
                        <a:spcAft>
                          <a:spcPts val="0"/>
                        </a:spcAft>
                      </a:pPr>
                      <a:endParaRPr lang="en-US" sz="1600" baseline="0" dirty="0" smtClean="0">
                        <a:solidFill>
                          <a:schemeClr val="tx1"/>
                        </a:solidFill>
                        <a:effectLst/>
                      </a:endParaRPr>
                    </a:p>
                    <a:p>
                      <a:pPr marL="0" marR="0" algn="ctr">
                        <a:lnSpc>
                          <a:spcPct val="107000"/>
                        </a:lnSpc>
                        <a:spcBef>
                          <a:spcPts val="0"/>
                        </a:spcBef>
                        <a:spcAft>
                          <a:spcPts val="0"/>
                        </a:spcAft>
                      </a:pPr>
                      <a:r>
                        <a:rPr lang="en-US" sz="1600" baseline="0" dirty="0" smtClean="0">
                          <a:solidFill>
                            <a:schemeClr val="tx1"/>
                          </a:solidFill>
                          <a:effectLst/>
                        </a:rPr>
                        <a:t>12:30 pm</a:t>
                      </a: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60348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5192"/>
          </a:xfrm>
        </p:spPr>
        <p:txBody>
          <a:bodyPr>
            <a:normAutofit fontScale="90000"/>
          </a:bodyPr>
          <a:lstStyle/>
          <a:p>
            <a:r>
              <a:rPr lang="en-US" b="1" dirty="0" smtClean="0"/>
              <a:t>Extra Social </a:t>
            </a:r>
            <a:r>
              <a:rPr lang="en-US" b="1" dirty="0"/>
              <a:t>Skills </a:t>
            </a:r>
            <a:r>
              <a:rPr lang="en-US" b="1" dirty="0" smtClean="0"/>
              <a:t>Practice:</a:t>
            </a:r>
            <a:endParaRPr lang="en-US" b="1" dirty="0"/>
          </a:p>
        </p:txBody>
      </p:sp>
      <p:sp>
        <p:nvSpPr>
          <p:cNvPr id="7" name="Content Placeholder 6"/>
          <p:cNvSpPr>
            <a:spLocks noGrp="1"/>
          </p:cNvSpPr>
          <p:nvPr>
            <p:ph idx="1"/>
          </p:nvPr>
        </p:nvSpPr>
        <p:spPr>
          <a:xfrm>
            <a:off x="743607" y="830317"/>
            <a:ext cx="10515600" cy="5654565"/>
          </a:xfrm>
        </p:spPr>
        <p:txBody>
          <a:bodyPr/>
          <a:lstStyle/>
          <a:p>
            <a:r>
              <a:rPr lang="en-US" sz="2000"/>
              <a:t>Practice using this visual throughout your child’s day. Refer to this when they are calm and happy, getting frustrated or having challenging behaviors</a:t>
            </a:r>
            <a:r>
              <a:rPr lang="en-US"/>
              <a:t>. </a:t>
            </a:r>
          </a:p>
        </p:txBody>
      </p:sp>
      <p:pic>
        <p:nvPicPr>
          <p:cNvPr id="8" name="Picture 7"/>
          <p:cNvPicPr>
            <a:picLocks noChangeAspect="1"/>
          </p:cNvPicPr>
          <p:nvPr/>
        </p:nvPicPr>
        <p:blipFill>
          <a:blip r:embed="rId2"/>
          <a:stretch>
            <a:fillRect/>
          </a:stretch>
        </p:blipFill>
        <p:spPr>
          <a:xfrm>
            <a:off x="1823544" y="1604068"/>
            <a:ext cx="7824952" cy="4880814"/>
          </a:xfrm>
          <a:prstGeom prst="rect">
            <a:avLst/>
          </a:prstGeom>
        </p:spPr>
      </p:pic>
    </p:spTree>
    <p:extLst>
      <p:ext uri="{BB962C8B-B14F-4D97-AF65-F5344CB8AC3E}">
        <p14:creationId xmlns:p14="http://schemas.microsoft.com/office/powerpoint/2010/main" val="1102704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Vocational: </a:t>
            </a:r>
            <a:endParaRPr lang="en-US" b="1" dirty="0"/>
          </a:p>
        </p:txBody>
      </p:sp>
      <p:sp>
        <p:nvSpPr>
          <p:cNvPr id="3" name="Content Placeholder 2"/>
          <p:cNvSpPr>
            <a:spLocks noGrp="1"/>
          </p:cNvSpPr>
          <p:nvPr>
            <p:ph idx="1"/>
          </p:nvPr>
        </p:nvSpPr>
        <p:spPr/>
        <p:txBody>
          <a:bodyPr/>
          <a:lstStyle/>
          <a:p>
            <a:r>
              <a:rPr lang="en-US" dirty="0"/>
              <a:t>Note to Caregivers: This portion of the daily schedule will incorporate </a:t>
            </a:r>
            <a:r>
              <a:rPr lang="en-US" dirty="0" smtClean="0"/>
              <a:t>job skills or independent living skills.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8986863"/>
              </p:ext>
            </p:extLst>
          </p:nvPr>
        </p:nvGraphicFramePr>
        <p:xfrm>
          <a:off x="1487285" y="3001010"/>
          <a:ext cx="8880765" cy="326136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857201">
                  <a:extLst>
                    <a:ext uri="{9D8B030D-6E8A-4147-A177-3AD203B41FA5}">
                      <a16:colId xmlns:a16="http://schemas.microsoft.com/office/drawing/2014/main" val="862166644"/>
                    </a:ext>
                  </a:extLst>
                </a:gridCol>
                <a:gridCol w="1695105">
                  <a:extLst>
                    <a:ext uri="{9D8B030D-6E8A-4147-A177-3AD203B41FA5}">
                      <a16:colId xmlns:a16="http://schemas.microsoft.com/office/drawing/2014/main" val="4222629763"/>
                    </a:ext>
                  </a:extLst>
                </a:gridCol>
              </a:tblGrid>
              <a:tr h="2429971">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2000" dirty="0" smtClean="0">
                          <a:solidFill>
                            <a:schemeClr val="tx1"/>
                          </a:solidFill>
                          <a:effectLst/>
                        </a:rPr>
                        <a:t>NO SCHOOL</a:t>
                      </a:r>
                      <a:endParaRPr lang="en-US" sz="20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a:t>
                      </a: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VOCABULARY</a:t>
                      </a: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Go to link on Mrs. H's website</a:t>
                      </a: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rPr>
                        <a:t>Chores</a:t>
                      </a: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Make an emergency plan</a:t>
                      </a:r>
                      <a:endParaRPr lang="en-US" sz="1400" b="0" baseline="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600" b="0" baseline="0" dirty="0" smtClean="0">
                          <a:solidFill>
                            <a:schemeClr val="tx1"/>
                          </a:solidFill>
                          <a:effectLst/>
                          <a:latin typeface="+mn-lt"/>
                          <a:ea typeface="+mn-ea"/>
                          <a:cs typeface="+mn-cs"/>
                        </a:rPr>
                        <a:t>OR</a:t>
                      </a: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Write a </a:t>
                      </a:r>
                      <a:r>
                        <a:rPr lang="en-US" sz="1400" b="0" baseline="0" dirty="0" smtClean="0">
                          <a:solidFill>
                            <a:schemeClr val="tx1"/>
                          </a:solidFill>
                          <a:effectLst/>
                          <a:latin typeface="+mn-lt"/>
                          <a:ea typeface="+mn-ea"/>
                          <a:cs typeface="+mn-cs"/>
                        </a:rPr>
                        <a:t>thank you letter to a police officer</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WRITING PROMPT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Go to link on Mrs. H's website</a:t>
                      </a:r>
                      <a:endPar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baseline="0" dirty="0" smtClean="0">
                          <a:solidFill>
                            <a:schemeClr val="tx1"/>
                          </a:solidFill>
                          <a:effectLst/>
                          <a:hlinkClick r:id="rId5"/>
                        </a:rPr>
                        <a:t>Boom cards</a:t>
                      </a:r>
                      <a:endParaRPr lang="en-US" sz="1800" baseline="0" dirty="0" smtClean="0">
                        <a:solidFill>
                          <a:schemeClr val="tx1"/>
                        </a:solidFill>
                        <a:effectLst/>
                      </a:endParaRPr>
                    </a:p>
                    <a:p>
                      <a:pPr marL="0" marR="0" algn="ctr">
                        <a:lnSpc>
                          <a:spcPct val="107000"/>
                        </a:lnSpc>
                        <a:spcBef>
                          <a:spcPts val="0"/>
                        </a:spcBef>
                        <a:spcAft>
                          <a:spcPts val="0"/>
                        </a:spcAft>
                      </a:pP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Life Skills/Job Skills Complete the Order</a:t>
                      </a: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3868686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44345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Instructions for Caregivers:</a:t>
            </a:r>
          </a:p>
        </p:txBody>
      </p:sp>
      <p:sp>
        <p:nvSpPr>
          <p:cNvPr id="3" name="Content Placeholder 2"/>
          <p:cNvSpPr>
            <a:spLocks noGrp="1"/>
          </p:cNvSpPr>
          <p:nvPr>
            <p:ph idx="1"/>
          </p:nvPr>
        </p:nvSpPr>
        <p:spPr/>
        <p:txBody>
          <a:bodyPr/>
          <a:lstStyle/>
          <a:p>
            <a:r>
              <a:rPr lang="en-US" dirty="0"/>
              <a:t>The following daily schedule is intended to run for </a:t>
            </a:r>
            <a:r>
              <a:rPr lang="en-US" dirty="0" smtClean="0"/>
              <a:t>3-4 </a:t>
            </a:r>
            <a:r>
              <a:rPr lang="en-US" dirty="0"/>
              <a:t>hours (example might be 8</a:t>
            </a:r>
            <a:r>
              <a:rPr lang="en-US" dirty="0" smtClean="0"/>
              <a:t>am </a:t>
            </a:r>
            <a:r>
              <a:rPr lang="en-US" dirty="0"/>
              <a:t>-12pm.) You may run the schedule in it’s entirety or do the pieces you are comfortable with. If you would like a longer learning at home schedule, please let me know and I can give you some options (run the schedule a second time or provide extension </a:t>
            </a:r>
            <a:r>
              <a:rPr lang="en-US" dirty="0" smtClean="0"/>
              <a:t>activities).</a:t>
            </a:r>
            <a:endParaRPr lang="en-US" dirty="0"/>
          </a:p>
          <a:p>
            <a:pPr marL="0" indent="0">
              <a:buNone/>
            </a:pPr>
            <a:endParaRPr lang="en-US" dirty="0"/>
          </a:p>
        </p:txBody>
      </p:sp>
    </p:spTree>
    <p:extLst>
      <p:ext uri="{BB962C8B-B14F-4D97-AF65-F5344CB8AC3E}">
        <p14:creationId xmlns:p14="http://schemas.microsoft.com/office/powerpoint/2010/main" val="165121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2735328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u="sng" dirty="0">
                <a:solidFill>
                  <a:prstClr val="black"/>
                </a:solidFill>
              </a:rPr>
              <a:t>Just for FUN!</a:t>
            </a:r>
            <a:endParaRPr lang="en-US" b="1" dirty="0"/>
          </a:p>
        </p:txBody>
      </p:sp>
      <p:sp>
        <p:nvSpPr>
          <p:cNvPr id="3" name="Content Placeholder 2"/>
          <p:cNvSpPr>
            <a:spLocks noGrp="1"/>
          </p:cNvSpPr>
          <p:nvPr>
            <p:ph idx="1"/>
          </p:nvPr>
        </p:nvSpPr>
        <p:spPr/>
        <p:txBody>
          <a:bodyPr/>
          <a:lstStyle/>
          <a:p>
            <a:r>
              <a:rPr lang="en-US" dirty="0"/>
              <a:t>Note to Caregivers: This portion of the daily schedule </a:t>
            </a:r>
            <a:r>
              <a:rPr lang="en-US" dirty="0" smtClean="0"/>
              <a:t>is “just for Fun” independent activities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4633675"/>
              </p:ext>
            </p:extLst>
          </p:nvPr>
        </p:nvGraphicFramePr>
        <p:xfrm>
          <a:off x="1487285" y="3001011"/>
          <a:ext cx="8880765" cy="2674239"/>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800" dirty="0" smtClean="0">
                          <a:solidFill>
                            <a:schemeClr val="tx1"/>
                          </a:solidFill>
                          <a:effectLst/>
                        </a:rPr>
                        <a:t>NO SCHOOL</a:t>
                      </a:r>
                      <a:endParaRPr lang="en-US" sz="18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u="sng" dirty="0" smtClean="0">
                          <a:solidFill>
                            <a:schemeClr val="lt1"/>
                          </a:solidFill>
                          <a:effectLst/>
                          <a:hlinkClick r:id="rId2"/>
                        </a:rPr>
                        <a:t>Boom Cards</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600" b="0" u="none" dirty="0" smtClean="0">
                          <a:solidFill>
                            <a:schemeClr val="tx1"/>
                          </a:solidFill>
                          <a:effectLst/>
                        </a:rPr>
                        <a:t>Title:</a:t>
                      </a:r>
                    </a:p>
                    <a:p>
                      <a:pPr marL="0" marR="0" algn="ctr">
                        <a:lnSpc>
                          <a:spcPct val="107000"/>
                        </a:lnSpc>
                        <a:spcBef>
                          <a:spcPts val="0"/>
                        </a:spcBef>
                        <a:spcAft>
                          <a:spcPts val="0"/>
                        </a:spcAft>
                      </a:pPr>
                      <a:r>
                        <a:rPr lang="en-US" sz="1600" b="0" u="none" dirty="0" smtClean="0">
                          <a:solidFill>
                            <a:schemeClr val="tx1"/>
                          </a:solidFill>
                          <a:effectLst/>
                        </a:rPr>
                        <a:t>What would you rather?</a:t>
                      </a:r>
                      <a:endParaRPr lang="en-US" sz="1600" b="0" u="none"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hlinkClick r:id="rId4"/>
                        </a:rPr>
                        <a:t>L3 Skills</a:t>
                      </a:r>
                      <a:endParaRPr lang="en-US" sz="200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Title: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Build a Snowman Sequence</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2"/>
                        </a:rPr>
                        <a:t>Boom Cards</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600" b="0" u="none" dirty="0" smtClean="0">
                          <a:solidFill>
                            <a:schemeClr val="tx1"/>
                          </a:solidFill>
                          <a:effectLst/>
                        </a:rPr>
                        <a:t>Title:</a:t>
                      </a:r>
                    </a:p>
                    <a:p>
                      <a:pPr marL="0" marR="0" algn="ctr">
                        <a:lnSpc>
                          <a:spcPct val="107000"/>
                        </a:lnSpc>
                        <a:spcBef>
                          <a:spcPts val="0"/>
                        </a:spcBef>
                        <a:spcAft>
                          <a:spcPts val="0"/>
                        </a:spcAft>
                      </a:pPr>
                      <a:r>
                        <a:rPr lang="en-US" sz="1600" b="0" u="none" dirty="0" smtClean="0">
                          <a:solidFill>
                            <a:schemeClr val="tx1"/>
                          </a:solidFill>
                          <a:effectLst/>
                        </a:rPr>
                        <a:t>Shipwreck-Spot the Difference</a:t>
                      </a:r>
                      <a:endParaRPr lang="en-US" sz="1600" b="0" u="none" dirty="0" smtClean="0">
                        <a:solidFill>
                          <a:schemeClr val="tx1"/>
                        </a:solidFill>
                        <a:effectLst/>
                      </a:endParaRP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2000" baseline="0" dirty="0" smtClean="0">
                          <a:solidFill>
                            <a:schemeClr val="tx1"/>
                          </a:solidFill>
                          <a:effectLst/>
                          <a:hlinkClick r:id="rId4"/>
                        </a:rPr>
                        <a:t>L3 Skills</a:t>
                      </a:r>
                      <a:endParaRPr lang="en-US" sz="2000" baseline="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Titles: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Build-It FREEFORM</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Model Face, Aquarium, Train, Semi Truck, Rocket ship</a:t>
                      </a: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06372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rgbClr val="00B050"/>
            </a:solidFill>
          </a:ln>
        </p:spPr>
        <p:txBody>
          <a:bodyPr/>
          <a:lstStyle/>
          <a:p>
            <a:pPr algn="ctr"/>
            <a:r>
              <a:rPr lang="en-US" b="1" dirty="0" smtClean="0"/>
              <a:t>Daily </a:t>
            </a:r>
            <a:r>
              <a:rPr lang="en-US" b="1" dirty="0" err="1" smtClean="0"/>
              <a:t>Check-OUT</a:t>
            </a:r>
            <a:endParaRPr lang="en-US" dirty="0"/>
          </a:p>
        </p:txBody>
      </p:sp>
      <p:sp>
        <p:nvSpPr>
          <p:cNvPr id="3" name="Content Placeholder 2"/>
          <p:cNvSpPr>
            <a:spLocks noGrp="1"/>
          </p:cNvSpPr>
          <p:nvPr>
            <p:ph idx="1"/>
          </p:nvPr>
        </p:nvSpPr>
        <p:spPr>
          <a:xfrm>
            <a:off x="838200" y="1825625"/>
            <a:ext cx="10515600" cy="1734993"/>
          </a:xfrm>
        </p:spPr>
        <p:txBody>
          <a:bodyPr/>
          <a:lstStyle/>
          <a:p>
            <a:pPr marL="0" indent="0">
              <a:buNone/>
            </a:pPr>
            <a:r>
              <a:rPr lang="en-US" dirty="0" smtClean="0"/>
              <a:t>Complete the Google document when you are done for the day! </a:t>
            </a:r>
            <a:r>
              <a:rPr lang="en-US" dirty="0" smtClean="0">
                <a:sym typeface="Wingdings" panose="05000000000000000000" pitchFamily="2" charset="2"/>
              </a:rPr>
              <a:t></a:t>
            </a:r>
          </a:p>
          <a:p>
            <a:pPr marL="0" indent="0">
              <a:buNone/>
            </a:pPr>
            <a:endParaRPr lang="en-US" dirty="0" smtClean="0"/>
          </a:p>
          <a:p>
            <a:pPr marL="0" indent="0">
              <a:buNone/>
            </a:pPr>
            <a:r>
              <a:rPr lang="en-US" dirty="0" smtClean="0">
                <a:hlinkClick r:id="rId2"/>
              </a:rPr>
              <a:t>Daily Check-out</a:t>
            </a:r>
            <a:endParaRPr lang="en-US" dirty="0" smtClean="0"/>
          </a:p>
        </p:txBody>
      </p:sp>
      <p:sp>
        <p:nvSpPr>
          <p:cNvPr id="4" name="TextBox 3"/>
          <p:cNvSpPr txBox="1"/>
          <p:nvPr/>
        </p:nvSpPr>
        <p:spPr>
          <a:xfrm>
            <a:off x="1039091" y="4017818"/>
            <a:ext cx="10210800" cy="2123658"/>
          </a:xfrm>
          <a:prstGeom prst="rect">
            <a:avLst/>
          </a:prstGeom>
          <a:noFill/>
          <a:ln w="28575">
            <a:solidFill>
              <a:srgbClr val="0070C0"/>
            </a:solidFill>
          </a:ln>
        </p:spPr>
        <p:txBody>
          <a:bodyPr wrap="square" rtlCol="0">
            <a:spAutoFit/>
          </a:bodyPr>
          <a:lstStyle/>
          <a:p>
            <a:pPr algn="ctr"/>
            <a:r>
              <a:rPr lang="en-US" sz="4800" dirty="0" smtClean="0"/>
              <a:t>End of Week Check-out</a:t>
            </a:r>
          </a:p>
          <a:p>
            <a:r>
              <a:rPr lang="en-US" sz="2800" dirty="0" smtClean="0"/>
              <a:t>Complete the </a:t>
            </a:r>
            <a:r>
              <a:rPr lang="en-US" sz="2800" dirty="0" smtClean="0"/>
              <a:t>Microsoft Form</a:t>
            </a:r>
            <a:r>
              <a:rPr lang="en-US" sz="2800" dirty="0" smtClean="0"/>
              <a:t> </a:t>
            </a:r>
            <a:r>
              <a:rPr lang="en-US" sz="2800" dirty="0" smtClean="0"/>
              <a:t>document on Friday</a:t>
            </a:r>
          </a:p>
          <a:p>
            <a:endParaRPr lang="en-US" sz="2800" dirty="0"/>
          </a:p>
          <a:p>
            <a:r>
              <a:rPr lang="en-US" sz="2800" dirty="0" smtClean="0">
                <a:hlinkClick r:id="rId3"/>
              </a:rPr>
              <a:t>End of Week Assignment</a:t>
            </a:r>
            <a:endParaRPr lang="en-US" sz="2800" dirty="0"/>
          </a:p>
        </p:txBody>
      </p:sp>
    </p:spTree>
    <p:extLst>
      <p:ext uri="{BB962C8B-B14F-4D97-AF65-F5344CB8AC3E}">
        <p14:creationId xmlns:p14="http://schemas.microsoft.com/office/powerpoint/2010/main" val="161883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62" y="640288"/>
            <a:ext cx="10515600" cy="1325563"/>
          </a:xfrm>
        </p:spPr>
        <p:txBody>
          <a:bodyPr/>
          <a:lstStyle/>
          <a:p>
            <a:r>
              <a:rPr lang="en-US" dirty="0"/>
              <a:t>You are all done with Online School </a:t>
            </a:r>
            <a:r>
              <a:rPr lang="en-US" dirty="0" smtClean="0"/>
              <a:t>Today!</a:t>
            </a:r>
            <a:endParaRPr lang="en-US" dirty="0"/>
          </a:p>
        </p:txBody>
      </p:sp>
      <p:pic>
        <p:nvPicPr>
          <p:cNvPr id="5" name="Picture 4"/>
          <p:cNvPicPr>
            <a:picLocks noChangeAspect="1"/>
          </p:cNvPicPr>
          <p:nvPr/>
        </p:nvPicPr>
        <p:blipFill>
          <a:blip r:embed="rId2"/>
          <a:stretch>
            <a:fillRect/>
          </a:stretch>
        </p:blipFill>
        <p:spPr>
          <a:xfrm>
            <a:off x="3106086" y="318562"/>
            <a:ext cx="708338" cy="643452"/>
          </a:xfrm>
          <a:prstGeom prst="rect">
            <a:avLst/>
          </a:prstGeom>
        </p:spPr>
      </p:pic>
      <p:pic>
        <p:nvPicPr>
          <p:cNvPr id="6" name="Content Placeholder 5" descr="c# - How to read zipped xml from file stream - Stack Overflow"/>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43771" y="2154707"/>
            <a:ext cx="4348669" cy="4022256"/>
          </a:xfrm>
        </p:spPr>
      </p:pic>
    </p:spTree>
    <p:extLst>
      <p:ext uri="{BB962C8B-B14F-4D97-AF65-F5344CB8AC3E}">
        <p14:creationId xmlns:p14="http://schemas.microsoft.com/office/powerpoint/2010/main" val="427041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1953895"/>
            <a:ext cx="4385310" cy="3509645"/>
          </a:xfrm>
        </p:spPr>
        <p:txBody>
          <a:bodyPr>
            <a:normAutofit/>
          </a:bodyPr>
          <a:lstStyle/>
          <a:p>
            <a:pPr algn="ctr"/>
            <a:r>
              <a:rPr lang="en-US" b="1" dirty="0" smtClean="0"/>
              <a:t>Daily </a:t>
            </a:r>
            <a:r>
              <a:rPr lang="en-US" b="1" dirty="0"/>
              <a:t>Visual </a:t>
            </a:r>
            <a:r>
              <a:rPr lang="en-US" b="1" dirty="0" smtClean="0"/>
              <a:t>Schedule</a:t>
            </a:r>
            <a:br>
              <a:rPr lang="en-US" b="1" dirty="0" smtClean="0"/>
            </a:br>
            <a:r>
              <a:rPr lang="en-US" b="1" dirty="0"/>
              <a:t/>
            </a:r>
            <a:br>
              <a:rPr lang="en-US" b="1" dirty="0"/>
            </a:br>
            <a:r>
              <a:rPr lang="en-US" sz="2000" dirty="0" smtClean="0"/>
              <a:t>To make your own daily schedule:</a:t>
            </a:r>
            <a:br>
              <a:rPr lang="en-US" sz="2000" dirty="0" smtClean="0"/>
            </a:br>
            <a:r>
              <a:rPr lang="en-US" sz="2000" dirty="0" smtClean="0">
                <a:hlinkClick r:id="rId2" action="ppaction://hlinkfile"/>
              </a:rPr>
              <a:t>CLICK HERE</a:t>
            </a:r>
            <a:r>
              <a:rPr lang="en-US" dirty="0"/>
              <a:t/>
            </a:r>
            <a:br>
              <a:rPr lang="en-US" dirty="0"/>
            </a:br>
            <a:r>
              <a:rPr lang="en-US" dirty="0"/>
              <a:t/>
            </a:r>
            <a:br>
              <a:rPr lang="en-US" dirty="0"/>
            </a:br>
            <a:endParaRPr lang="en-US" sz="1800" b="1" dirty="0"/>
          </a:p>
        </p:txBody>
      </p:sp>
      <p:pic>
        <p:nvPicPr>
          <p:cNvPr id="1026" name="Picture 2" descr="right click and select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4017" y="0"/>
            <a:ext cx="4907552" cy="654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626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90805"/>
            <a:ext cx="10515600" cy="766445"/>
          </a:xfrm>
        </p:spPr>
        <p:txBody>
          <a:bodyPr/>
          <a:lstStyle/>
          <a:p>
            <a:r>
              <a:rPr lang="en-US" b="1" dirty="0"/>
              <a:t>Morning </a:t>
            </a:r>
            <a:r>
              <a:rPr lang="en-US" b="1" smtClean="0"/>
              <a:t>Meeting/Student Check-In:</a:t>
            </a:r>
            <a:endParaRPr lang="en-US" b="1" dirty="0"/>
          </a:p>
        </p:txBody>
      </p:sp>
      <p:sp>
        <p:nvSpPr>
          <p:cNvPr id="3" name="Content Placeholder 2"/>
          <p:cNvSpPr>
            <a:spLocks noGrp="1"/>
          </p:cNvSpPr>
          <p:nvPr>
            <p:ph idx="1"/>
          </p:nvPr>
        </p:nvSpPr>
        <p:spPr>
          <a:xfrm>
            <a:off x="586740" y="968375"/>
            <a:ext cx="10515600" cy="4351338"/>
          </a:xfrm>
        </p:spPr>
        <p:txBody>
          <a:bodyPr>
            <a:normAutofit lnSpcReduction="10000"/>
          </a:bodyPr>
          <a:lstStyle/>
          <a:p>
            <a:pPr marL="0" indent="0">
              <a:buNone/>
            </a:pPr>
            <a:r>
              <a:rPr lang="en-US" dirty="0" smtClean="0"/>
              <a:t>*This </a:t>
            </a:r>
            <a:r>
              <a:rPr lang="en-US" dirty="0"/>
              <a:t>portion of our day is intended to last about 15 minutes. Please adjust your time based on your child’s needs and abilities. </a:t>
            </a:r>
            <a:endParaRPr lang="en-US" dirty="0" smtClean="0"/>
          </a:p>
          <a:p>
            <a:pPr marL="0" indent="0">
              <a:buNone/>
            </a:pPr>
            <a:endParaRPr lang="en-US" dirty="0"/>
          </a:p>
          <a:p>
            <a:pPr marL="0" indent="0">
              <a:buNone/>
            </a:pPr>
            <a:r>
              <a:rPr lang="en-US" b="1" dirty="0" smtClean="0"/>
              <a:t>Morning Meeting: </a:t>
            </a:r>
          </a:p>
          <a:p>
            <a:pPr marL="0" indent="0">
              <a:buNone/>
            </a:pPr>
            <a:r>
              <a:rPr lang="en-US" dirty="0" smtClean="0"/>
              <a:t>Do the Morning Meeting Boom Cards: </a:t>
            </a:r>
            <a:r>
              <a:rPr lang="en-US" dirty="0" smtClean="0">
                <a:hlinkClick r:id="rId2"/>
              </a:rPr>
              <a:t>CLICK HERE</a:t>
            </a:r>
            <a:endParaRPr lang="en-US" dirty="0"/>
          </a:p>
          <a:p>
            <a:pPr marL="0" indent="0">
              <a:buNone/>
            </a:pPr>
            <a:endParaRPr lang="en-US" dirty="0" smtClean="0"/>
          </a:p>
          <a:p>
            <a:pPr marL="0" indent="0">
              <a:buNone/>
            </a:pPr>
            <a:r>
              <a:rPr lang="en-US" b="1" dirty="0" smtClean="0"/>
              <a:t>Question of the Week: </a:t>
            </a:r>
          </a:p>
          <a:p>
            <a:pPr marL="0" indent="0">
              <a:buNone/>
            </a:pPr>
            <a:r>
              <a:rPr lang="en-US" dirty="0" smtClean="0"/>
              <a:t>Provided by SLP/OT (new every Thursday)</a:t>
            </a:r>
          </a:p>
          <a:p>
            <a:pPr marL="0" indent="0">
              <a:buNone/>
            </a:pPr>
            <a:r>
              <a:rPr lang="en-US" dirty="0" smtClean="0">
                <a:hlinkClick r:id="rId3" action="ppaction://hlinkpres?slideindex=1&amp;slidetitle="/>
              </a:rPr>
              <a:t>CLICK HERE</a:t>
            </a:r>
            <a:endParaRPr lang="en-US" dirty="0"/>
          </a:p>
        </p:txBody>
      </p:sp>
    </p:spTree>
    <p:extLst>
      <p:ext uri="{BB962C8B-B14F-4D97-AF65-F5344CB8AC3E}">
        <p14:creationId xmlns:p14="http://schemas.microsoft.com/office/powerpoint/2010/main" val="106516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Teach </a:t>
            </a:r>
            <a:r>
              <a:rPr lang="en-US" b="1" dirty="0" smtClean="0"/>
              <a:t>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NEW learning based on your child’s Individual Education Plan (IEP). The following activities include Reading, Writing and Math. They may not exactly match their goals and objectives, but the content is matched as closely as possible. You can choose to do all three activities if you want to extend your child’s online school or choose one per day. </a:t>
            </a:r>
            <a:endParaRPr lang="en-US" dirty="0" smtClean="0"/>
          </a:p>
          <a:p>
            <a:endParaRPr lang="en-US" dirty="0"/>
          </a:p>
          <a:p>
            <a:endParaRPr lang="en-US" dirty="0" smtClean="0"/>
          </a:p>
          <a:p>
            <a:r>
              <a:rPr lang="en-US" dirty="0" smtClean="0"/>
              <a:t>NOTE: CBI = Community Based Instruction</a:t>
            </a:r>
            <a:endParaRPr lang="en-US" dirty="0"/>
          </a:p>
        </p:txBody>
      </p:sp>
    </p:spTree>
    <p:extLst>
      <p:ext uri="{BB962C8B-B14F-4D97-AF65-F5344CB8AC3E}">
        <p14:creationId xmlns:p14="http://schemas.microsoft.com/office/powerpoint/2010/main" val="117122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486275"/>
          </a:xfrm>
        </p:spPr>
        <p:txBody>
          <a:bodyPr/>
          <a:lstStyle/>
          <a:p>
            <a:r>
              <a:rPr lang="en-US" dirty="0"/>
              <a:t>Please follow the </a:t>
            </a:r>
            <a:r>
              <a:rPr lang="en-US" dirty="0" smtClean="0"/>
              <a:t>links </a:t>
            </a:r>
            <a:r>
              <a:rPr lang="en-US" dirty="0"/>
              <a:t>to sign in to </a:t>
            </a:r>
            <a:r>
              <a:rPr lang="en-US" dirty="0" smtClean="0"/>
              <a:t>your student’s work. </a:t>
            </a:r>
            <a:r>
              <a:rPr lang="en-US" b="1" u="sng" dirty="0" smtClean="0"/>
              <a:t>Your student should read the book at least ONCE A DAY!</a:t>
            </a:r>
            <a:endParaRPr lang="en-US" b="1" u="sng" dirty="0"/>
          </a:p>
        </p:txBody>
      </p:sp>
      <p:sp>
        <p:nvSpPr>
          <p:cNvPr id="2" name="Title 1"/>
          <p:cNvSpPr>
            <a:spLocks noGrp="1"/>
          </p:cNvSpPr>
          <p:nvPr>
            <p:ph type="title"/>
          </p:nvPr>
        </p:nvSpPr>
        <p:spPr/>
        <p:txBody>
          <a:bodyPr/>
          <a:lstStyle/>
          <a:p>
            <a:r>
              <a:rPr lang="en-US" b="1" dirty="0"/>
              <a:t>Reading Work</a:t>
            </a:r>
            <a:r>
              <a:rPr lang="en-US" dirty="0"/>
              <a:t>: </a:t>
            </a:r>
            <a:r>
              <a:rPr lang="en-US" sz="4000" dirty="0"/>
              <a:t>Work for </a:t>
            </a:r>
            <a:r>
              <a:rPr lang="en-US" sz="4000" dirty="0" smtClean="0"/>
              <a:t>15 </a:t>
            </a:r>
            <a:r>
              <a:rPr lang="en-US" sz="4000" dirty="0"/>
              <a:t>min, break for 5 </a:t>
            </a:r>
            <a:r>
              <a:rPr lang="en-US" sz="4000" dirty="0" smtClean="0"/>
              <a:t>min (You may also work for the full 20 minutes)</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2242944608"/>
              </p:ext>
            </p:extLst>
          </p:nvPr>
        </p:nvGraphicFramePr>
        <p:xfrm>
          <a:off x="1343891" y="30162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rPr>
                        <a:t>NO SCHOOL</a:t>
                      </a:r>
                      <a:r>
                        <a:rPr lang="en-US" sz="1800" dirty="0">
                          <a:solidFill>
                            <a:schemeClr val="tx1"/>
                          </a:solidFill>
                          <a:effectLst/>
                        </a:rPr>
                        <a:t> </a:t>
                      </a: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3"/>
                        </a:rPr>
                        <a:t>Raz Plus</a:t>
                      </a:r>
                      <a:endParaRPr lang="en-US" sz="2000" u="sng" dirty="0" smtClean="0">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(listen AND</a:t>
                      </a:r>
                      <a:r>
                        <a:rPr lang="en-US" sz="1400" b="0" u="none" baseline="0" dirty="0" smtClean="0">
                          <a:solidFill>
                            <a:schemeClr val="tx1"/>
                          </a:solidFill>
                          <a:effectLst/>
                        </a:rPr>
                        <a:t> read)</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3"/>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partner)</a:t>
                      </a:r>
                    </a:p>
                    <a:p>
                      <a:pPr marL="0" marR="0" algn="ctr">
                        <a:lnSpc>
                          <a:spcPct val="107000"/>
                        </a:lnSpc>
                        <a:spcBef>
                          <a:spcPts val="0"/>
                        </a:spcBef>
                        <a:spcAft>
                          <a:spcPts val="0"/>
                        </a:spcAft>
                      </a:pPr>
                      <a:endParaRPr lang="en-US" sz="1400" b="0" u="none" dirty="0" smtClean="0">
                        <a:effectLst/>
                      </a:endParaRP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3"/>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self)</a:t>
                      </a:r>
                      <a:endParaRPr lang="en-US" sz="1400" b="0" u="none" dirty="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rPr>
                        <a:t>Quiz</a:t>
                      </a:r>
                      <a:r>
                        <a:rPr lang="en-US" sz="1800" baseline="0" dirty="0" smtClean="0">
                          <a:solidFill>
                            <a:schemeClr val="tx1"/>
                          </a:solidFill>
                          <a:effectLst/>
                        </a:rPr>
                        <a:t> from your assigned book</a:t>
                      </a:r>
                      <a:endParaRPr lang="en-US" sz="1800" dirty="0">
                        <a:solidFill>
                          <a:schemeClr val="tx1"/>
                        </a:solidFill>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88363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35333959"/>
              </p:ext>
            </p:extLst>
          </p:nvPr>
        </p:nvGraphicFramePr>
        <p:xfrm>
          <a:off x="1343891" y="3016251"/>
          <a:ext cx="8880765" cy="2853627"/>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SCHOOL</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2"/>
                        </a:rPr>
                        <a:t>News 2 You</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r>
                        <a:rPr lang="en-US"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current story</a:t>
                      </a:r>
                      <a:r>
                        <a:rPr lang="en-US"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News 2 You</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b="0" u="none"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sng" strike="noStrike" kern="1200" cap="none" spc="0" normalizeH="0" baseline="0" noProof="0" dirty="0" err="1" smtClean="0">
                          <a:ln>
                            <a:noFill/>
                          </a:ln>
                          <a:solidFill>
                            <a:prstClr val="white"/>
                          </a:solidFill>
                          <a:effectLst/>
                          <a:uLnTx/>
                          <a:uFillTx/>
                          <a:latin typeface="+mn-lt"/>
                          <a:ea typeface="+mn-ea"/>
                          <a:cs typeface="+mn-cs"/>
                          <a:hlinkClick r:id="rId3"/>
                        </a:rPr>
                        <a:t>Raz</a:t>
                      </a:r>
                      <a:r>
                        <a:rPr kumimoji="0" lang="en-US" sz="2000" b="1" i="0" u="sng" strike="noStrike" kern="1200" cap="none" spc="0" normalizeH="0" baseline="0" noProof="0" dirty="0" smtClean="0">
                          <a:ln>
                            <a:noFill/>
                          </a:ln>
                          <a:solidFill>
                            <a:prstClr val="white"/>
                          </a:solidFill>
                          <a:effectLst/>
                          <a:uLnTx/>
                          <a:uFillTx/>
                          <a:latin typeface="+mn-lt"/>
                          <a:ea typeface="+mn-ea"/>
                          <a:cs typeface="+mn-cs"/>
                          <a:hlinkClick r:id="rId3"/>
                        </a:rPr>
                        <a:t> Plus</a:t>
                      </a:r>
                      <a:endParaRPr kumimoji="0" lang="en-US" sz="2000" b="1" i="0" u="sng"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VOCABULARY:</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(ONE activity)</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OR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Finish N2Y story</a:t>
                      </a:r>
                    </a:p>
                    <a:p>
                      <a:pPr marL="0" marR="0" algn="ctr">
                        <a:lnSpc>
                          <a:spcPct val="107000"/>
                        </a:lnSpc>
                        <a:spcBef>
                          <a:spcPts val="0"/>
                        </a:spcBef>
                        <a:spcAft>
                          <a:spcPts val="0"/>
                        </a:spcAft>
                      </a:pPr>
                      <a:endParaRPr lang="en-US" sz="2000" b="0" u="none"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algn="ctr">
                        <a:lnSpc>
                          <a:spcPct val="107000"/>
                        </a:lnSpc>
                        <a:spcBef>
                          <a:spcPts val="0"/>
                        </a:spcBef>
                        <a:spcAft>
                          <a:spcPts val="0"/>
                        </a:spcAft>
                      </a:pPr>
                      <a:r>
                        <a:rPr lang="en-US" sz="2000" u="sng" dirty="0" smtClean="0">
                          <a:effectLst/>
                          <a:hlinkClick r:id="rId3"/>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VOCABULARY:</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(TWO activities)</a:t>
                      </a:r>
                      <a:endParaRPr lang="en-US" sz="1400" b="0" u="none" dirty="0" smtClean="0">
                        <a:solidFill>
                          <a:schemeClr val="tx1"/>
                        </a:solidFill>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1" u="none" dirty="0" smtClean="0">
                          <a:solidFill>
                            <a:schemeClr val="tx1"/>
                          </a:solidFill>
                          <a:effectLst/>
                        </a:rPr>
                        <a:t>OR</a:t>
                      </a:r>
                    </a:p>
                    <a:p>
                      <a:pPr marL="0" marR="0" algn="ctr">
                        <a:lnSpc>
                          <a:spcPct val="107000"/>
                        </a:lnSpc>
                        <a:spcBef>
                          <a:spcPts val="0"/>
                        </a:spcBef>
                        <a:spcAft>
                          <a:spcPts val="0"/>
                        </a:spcAft>
                      </a:pPr>
                      <a:r>
                        <a:rPr lang="en-US" sz="1400" b="0" u="none" dirty="0" smtClean="0">
                          <a:solidFill>
                            <a:schemeClr val="tx1"/>
                          </a:solidFill>
                          <a:effectLst/>
                        </a:rPr>
                        <a:t>Finish N2Y story</a:t>
                      </a:r>
                    </a:p>
                    <a:p>
                      <a:pPr marL="0" marR="0" algn="ctr">
                        <a:lnSpc>
                          <a:spcPct val="107000"/>
                        </a:lnSpc>
                        <a:spcBef>
                          <a:spcPts val="0"/>
                        </a:spcBef>
                        <a:spcAft>
                          <a:spcPts val="0"/>
                        </a:spcAft>
                      </a:pPr>
                      <a:endParaRPr lang="en-US" sz="1100"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b="1" dirty="0" smtClean="0">
                          <a:solidFill>
                            <a:schemeClr val="tx1"/>
                          </a:solidFill>
                          <a:effectLst/>
                          <a:hlinkClick r:id="rId4"/>
                        </a:rPr>
                        <a:t>Writing Boom Cards</a:t>
                      </a:r>
                      <a:endParaRPr lang="en-US" sz="1600" b="1" dirty="0" smtClean="0">
                        <a:solidFill>
                          <a:schemeClr val="tx1"/>
                        </a:solidFill>
                        <a:effectLst/>
                      </a:endParaRPr>
                    </a:p>
                    <a:p>
                      <a:pPr marL="0" marR="0" algn="ctr">
                        <a:lnSpc>
                          <a:spcPct val="107000"/>
                        </a:lnSpc>
                        <a:spcBef>
                          <a:spcPts val="0"/>
                        </a:spcBef>
                        <a:spcAft>
                          <a:spcPts val="0"/>
                        </a:spcAft>
                      </a:pPr>
                      <a:endPar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gn="ctr">
                        <a:lnSpc>
                          <a:spcPct val="107000"/>
                        </a:lnSpc>
                        <a:spcBef>
                          <a:spcPts val="0"/>
                        </a:spcBef>
                        <a:spcAft>
                          <a:spcPts val="0"/>
                        </a:spcAft>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Summarize by Sequence</a:t>
                      </a:r>
                    </a:p>
                    <a:p>
                      <a:pPr marL="0" marR="0" algn="ctr">
                        <a:lnSpc>
                          <a:spcPct val="107000"/>
                        </a:lnSpc>
                        <a:spcBef>
                          <a:spcPts val="0"/>
                        </a:spcBef>
                        <a:spcAft>
                          <a:spcPts val="0"/>
                        </a:spcAft>
                      </a:pPr>
                      <a:endPar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**have a story that you</a:t>
                      </a:r>
                      <a:r>
                        <a:rPr lang="en-US" sz="12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have read with you**</a:t>
                      </a:r>
                      <a:endParaRPr lang="en-US" sz="12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10544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Math 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dirty="0"/>
              <a:t>Please follow the link to sign in to </a:t>
            </a:r>
            <a:r>
              <a:rPr lang="en-US" dirty="0" smtClean="0"/>
              <a:t>your student’s work.</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25027258"/>
              </p:ext>
            </p:extLst>
          </p:nvPr>
        </p:nvGraphicFramePr>
        <p:xfrm>
          <a:off x="1399310" y="2642179"/>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NO SCHOOL</a:t>
                      </a:r>
                      <a:endParaRPr lang="en-US" sz="2000" dirty="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algn="ctr">
                        <a:lnSpc>
                          <a:spcPct val="107000"/>
                        </a:lnSpc>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Go to link on Mrs. H's website</a:t>
                      </a:r>
                      <a:endPar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Next Dollar Up, Adding Money, or Making Change</a:t>
                      </a: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Go to link on Mrs. H's website</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Next Dollar Up, Adding Money, or Making Change</a:t>
                      </a:r>
                    </a:p>
                    <a:p>
                      <a:pPr marL="0" marR="0" algn="ctr">
                        <a:lnSpc>
                          <a:spcPct val="107000"/>
                        </a:lnSpc>
                        <a:spcBef>
                          <a:spcPts val="0"/>
                        </a:spcBef>
                        <a:spcAft>
                          <a:spcPts val="0"/>
                        </a:spcAft>
                      </a:pPr>
                      <a:endParaRPr lang="en-US" sz="2000" u="sng" dirty="0" smtClean="0">
                        <a:effectLst/>
                        <a:hlinkClick r:id="rId4"/>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b="1" u="none" dirty="0" smtClean="0">
                          <a:solidFill>
                            <a:schemeClr val="tx1"/>
                          </a:solidFill>
                          <a:effectLst/>
                          <a:hlinkClick r:id="rId5"/>
                        </a:rPr>
                        <a:t>Math Boom Cards</a:t>
                      </a:r>
                      <a:endParaRPr lang="en-US" sz="1800" b="1" u="none" dirty="0" smtClean="0">
                        <a:solidFill>
                          <a:schemeClr val="tx1"/>
                        </a:solidFill>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Title:</a:t>
                      </a:r>
                    </a:p>
                    <a:p>
                      <a:pPr marL="0" marR="0" algn="ctr">
                        <a:lnSpc>
                          <a:spcPct val="107000"/>
                        </a:lnSpc>
                        <a:spcBef>
                          <a:spcPts val="0"/>
                        </a:spcBef>
                        <a:spcAft>
                          <a:spcPts val="0"/>
                        </a:spcAft>
                      </a:pPr>
                      <a:r>
                        <a:rPr lang="en-US" sz="1400" b="0" dirty="0" smtClean="0">
                          <a:solidFill>
                            <a:schemeClr val="tx1"/>
                          </a:solidFill>
                          <a:effectLst/>
                        </a:rPr>
                        <a:t>Choose 2 decks assigned to you</a:t>
                      </a:r>
                      <a:endParaRPr lang="en-US" sz="1400" b="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6"/>
                        </a:rPr>
                        <a:t>QFC weekly Ad</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algn="ctr"/>
                      <a:r>
                        <a:rPr lang="en-US" sz="1200" b="1" kern="1200" dirty="0" smtClean="0">
                          <a:solidFill>
                            <a:schemeClr val="tx1"/>
                          </a:solidFill>
                          <a:effectLst/>
                          <a:latin typeface="+mn-lt"/>
                          <a:ea typeface="+mn-ea"/>
                          <a:cs typeface="+mn-cs"/>
                        </a:rPr>
                        <a:t>Go to the </a:t>
                      </a:r>
                      <a:r>
                        <a:rPr lang="en-US" sz="1200" b="1" kern="1200" dirty="0" smtClean="0">
                          <a:solidFill>
                            <a:schemeClr val="tx1"/>
                          </a:solidFill>
                          <a:effectLst/>
                          <a:latin typeface="+mn-lt"/>
                          <a:ea typeface="+mn-ea"/>
                          <a:cs typeface="+mn-cs"/>
                        </a:rPr>
                        <a:t>QFC </a:t>
                      </a:r>
                      <a:r>
                        <a:rPr lang="en-US" sz="1200" b="1" kern="1200" dirty="0" smtClean="0">
                          <a:solidFill>
                            <a:schemeClr val="tx1"/>
                          </a:solidFill>
                          <a:effectLst/>
                          <a:latin typeface="+mn-lt"/>
                          <a:ea typeface="+mn-ea"/>
                          <a:cs typeface="+mn-cs"/>
                        </a:rPr>
                        <a:t>Link</a:t>
                      </a:r>
                      <a:r>
                        <a:rPr lang="en-US" sz="1200" b="1" kern="1200" baseline="0" dirty="0" smtClean="0">
                          <a:solidFill>
                            <a:schemeClr val="tx1"/>
                          </a:solidFill>
                          <a:effectLst/>
                          <a:latin typeface="+mn-lt"/>
                          <a:ea typeface="+mn-ea"/>
                          <a:cs typeface="+mn-cs"/>
                        </a:rPr>
                        <a:t> (ABOVE): </a:t>
                      </a:r>
                      <a:r>
                        <a:rPr lang="en-US" sz="1200" b="0" kern="1200" dirty="0" smtClean="0">
                          <a:solidFill>
                            <a:schemeClr val="tx1"/>
                          </a:solidFill>
                          <a:effectLst/>
                          <a:latin typeface="+mn-lt"/>
                          <a:ea typeface="+mn-ea"/>
                          <a:cs typeface="+mn-cs"/>
                        </a:rPr>
                        <a:t>You have $20.  Find 3 items you can buy on the weekly ad for $20.</a:t>
                      </a:r>
                      <a:endParaRPr lang="en-US" sz="1200" b="0" kern="1200" dirty="0">
                        <a:solidFill>
                          <a:schemeClr val="tx1"/>
                        </a:solidFill>
                        <a:effectLst/>
                        <a:latin typeface="+mn-lt"/>
                        <a:ea typeface="+mn-ea"/>
                        <a:cs typeface="+mn-cs"/>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50941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78449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C6C601B3F4F74DB043C3E19C9C0801" ma:contentTypeVersion="6" ma:contentTypeDescription="Create a new document." ma:contentTypeScope="" ma:versionID="fe3ade6d70b1ec30c961fd288ebdd628">
  <xsd:schema xmlns:xsd="http://www.w3.org/2001/XMLSchema" xmlns:xs="http://www.w3.org/2001/XMLSchema" xmlns:p="http://schemas.microsoft.com/office/2006/metadata/properties" xmlns:ns2="2c1f9ca3-87fe-4703-a243-e0ed4885cead" xmlns:ns3="1ecd7123-0a59-4d9d-b9cb-d05314103962" targetNamespace="http://schemas.microsoft.com/office/2006/metadata/properties" ma:root="true" ma:fieldsID="6790fc0c5bd125b377d3dabe1ff6e45c" ns2:_="" ns3:_="">
    <xsd:import namespace="2c1f9ca3-87fe-4703-a243-e0ed4885cead"/>
    <xsd:import namespace="1ecd7123-0a59-4d9d-b9cb-d053141039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1f9ca3-87fe-4703-a243-e0ed4885c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cd7123-0a59-4d9d-b9cb-d053141039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282B54-5BB5-408F-835F-51A6A528C47F}">
  <ds:schemaRefs>
    <ds:schemaRef ds:uri="http://purl.org/dc/elements/1.1/"/>
    <ds:schemaRef ds:uri="2c1f9ca3-87fe-4703-a243-e0ed4885cead"/>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1ecd7123-0a59-4d9d-b9cb-d05314103962"/>
    <ds:schemaRef ds:uri="http://schemas.microsoft.com/office/2006/metadata/properties"/>
  </ds:schemaRefs>
</ds:datastoreItem>
</file>

<file path=customXml/itemProps2.xml><?xml version="1.0" encoding="utf-8"?>
<ds:datastoreItem xmlns:ds="http://schemas.openxmlformats.org/officeDocument/2006/customXml" ds:itemID="{10ABE220-3E6D-41B9-8F5F-FB73AAB873EA}">
  <ds:schemaRefs>
    <ds:schemaRef ds:uri="1ecd7123-0a59-4d9d-b9cb-d05314103962"/>
    <ds:schemaRef ds:uri="2c1f9ca3-87fe-4703-a243-e0ed4885c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A395CA4-8D3C-49F4-A2E6-C0ADB62A75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9060</TotalTime>
  <Words>1231</Words>
  <Application>Microsoft Office PowerPoint</Application>
  <PresentationFormat>Widescreen</PresentationFormat>
  <Paragraphs>300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SHS LRCII Remote Learning For the week of May 26th</vt:lpstr>
      <vt:lpstr>Instructions for Caregivers:</vt:lpstr>
      <vt:lpstr>Daily Visual Schedule  To make your own daily schedule: CLICK HERE  </vt:lpstr>
      <vt:lpstr>Morning Meeting/Student Check-In:</vt:lpstr>
      <vt:lpstr>Teach Time: </vt:lpstr>
      <vt:lpstr>Reading Work: Work for 15 min, break for 5 min (You may also work for the full 20 minutes)</vt:lpstr>
      <vt:lpstr>Writing Work: Work for 15 min, break for 5 min (You may also work for the full 20 minutes)</vt:lpstr>
      <vt:lpstr>Math Work: Work for 15 min, break for 5 min        (You may also work for the full 20 minutes)</vt:lpstr>
      <vt:lpstr>Leisure Time: </vt:lpstr>
      <vt:lpstr>PowerPoint Presentation</vt:lpstr>
      <vt:lpstr>Community:</vt:lpstr>
      <vt:lpstr>Physical:</vt:lpstr>
      <vt:lpstr>Independent Work Time: </vt:lpstr>
      <vt:lpstr>Independent Writing Work: Work for 15 min, break for 5 min (You may also work for the full 20 minutes)</vt:lpstr>
      <vt:lpstr>Independent Math Work: Work for 15 min, break for 5 min   (You may also work for the full 20 minutes)</vt:lpstr>
      <vt:lpstr>Social Skills and Emotional Health:</vt:lpstr>
      <vt:lpstr>Extra Social Skills Practice:</vt:lpstr>
      <vt:lpstr>Vocational: </vt:lpstr>
      <vt:lpstr>Leisure Time: </vt:lpstr>
      <vt:lpstr>PowerPoint Presentation</vt:lpstr>
      <vt:lpstr>Just for FUN!</vt:lpstr>
      <vt:lpstr>Daily Check-OUT</vt:lpstr>
      <vt:lpstr>You are all done with Online School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Monday’s Online School</dc:title>
  <dc:creator>Shannon, Karla</dc:creator>
  <cp:lastModifiedBy>Hummell, Renee</cp:lastModifiedBy>
  <cp:revision>99</cp:revision>
  <dcterms:created xsi:type="dcterms:W3CDTF">2020-04-07T15:54:17Z</dcterms:created>
  <dcterms:modified xsi:type="dcterms:W3CDTF">2020-05-26T06:29:18Z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0x01010089C6C601B3F4F74DB043C3E19C9C0801</vt:lpwstr>
  </property>
</Properties>
</file>